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5" r:id="rId3"/>
    <p:sldId id="276" r:id="rId4"/>
    <p:sldId id="270" r:id="rId5"/>
    <p:sldId id="257" r:id="rId6"/>
    <p:sldId id="260" r:id="rId7"/>
    <p:sldId id="277" r:id="rId8"/>
    <p:sldId id="278" r:id="rId9"/>
    <p:sldId id="280" r:id="rId10"/>
    <p:sldId id="258" r:id="rId11"/>
    <p:sldId id="259" r:id="rId12"/>
    <p:sldId id="261" r:id="rId13"/>
    <p:sldId id="262" r:id="rId14"/>
    <p:sldId id="27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2" r:id="rId23"/>
    <p:sldId id="273" r:id="rId24"/>
    <p:sldId id="274" r:id="rId25"/>
    <p:sldId id="282" r:id="rId26"/>
    <p:sldId id="281" r:id="rId27"/>
    <p:sldId id="283" r:id="rId28"/>
    <p:sldId id="284" r:id="rId29"/>
    <p:sldId id="285" r:id="rId30"/>
    <p:sldId id="298" r:id="rId31"/>
    <p:sldId id="299" r:id="rId32"/>
    <p:sldId id="303" r:id="rId33"/>
    <p:sldId id="287" r:id="rId34"/>
    <p:sldId id="300" r:id="rId35"/>
    <p:sldId id="288" r:id="rId36"/>
    <p:sldId id="289" r:id="rId37"/>
    <p:sldId id="306" r:id="rId38"/>
    <p:sldId id="290" r:id="rId39"/>
    <p:sldId id="301" r:id="rId40"/>
    <p:sldId id="302" r:id="rId41"/>
    <p:sldId id="291" r:id="rId42"/>
    <p:sldId id="308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8"/>
    <p:restoredTop sz="94710"/>
  </p:normalViewPr>
  <p:slideViewPr>
    <p:cSldViewPr snapToGrid="0" snapToObjects="1">
      <p:cViewPr varScale="1">
        <p:scale>
          <a:sx n="66" d="100"/>
          <a:sy n="66" d="100"/>
        </p:scale>
        <p:origin x="22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F4D7-0C9D-A541-B0D7-4EBAA2B4F882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3375B-206B-074E-8B12-FDB0E7D2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C447-CC8F-0646-BD0B-B87146BC6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CC7D-9DFE-694F-9825-90F104DA1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A6E1B-0CF0-204D-A68C-6D1D8DF6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FBA6-7547-2449-B45F-5E986846E2BB}" type="datetime1">
              <a:rPr lang="en-IN" smtClean="0"/>
              <a:t>04/03/23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C808-14AE-D44B-B091-8494165F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593B-45CE-FA46-9FC4-FF035CA7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181C-2159-0741-97AA-511D0AEA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87315-AF55-3D43-8F26-2FAC24811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AD2E-0A25-E14E-AE1C-485BA5CB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D4A-DE65-3A4F-AFB5-908F322526F3}" type="datetime1">
              <a:rPr lang="en-IN" smtClean="0"/>
              <a:t>04/03/23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6134-4DA3-F34C-9DFC-9CCB2237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5CBA-5F9B-CA49-A754-CB91723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3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9899E-1EF2-AB44-92FA-9133104C0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9BC57-9932-9141-80F7-6E349824E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8612-4B61-BF4F-BB59-2E3EAC78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F6C0-887E-A84D-8C2A-468DA7423717}" type="datetime1">
              <a:rPr lang="en-IN" smtClean="0"/>
              <a:t>04/03/23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37C3-74EB-7E47-8EBA-7D744AC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8B9F-D192-844E-882D-074E3E79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7AC-5EB0-4840-9C6B-00852FCF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EDE3-958F-1442-B165-3B746DA4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6F2F6-D95C-6D4A-9ADF-971C8FAB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563D-19DE-6F49-A6FE-6EE3A84B18A9}" type="datetime1">
              <a:rPr lang="en-IN" smtClean="0"/>
              <a:t>04/03/23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8214B-BE44-5641-84F5-DB9A68F1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F9D28-4BC2-AE4B-861E-60A492D1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6E8F-30E4-334D-B937-72A9346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EAFD-80AC-454F-84C6-C3ABD258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582D-DBBE-3240-A005-07A49D3B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C15F-5025-B442-9DED-F9F36F3D172F}" type="datetime1">
              <a:rPr lang="en-IN" smtClean="0"/>
              <a:t>04/03/23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9192E-99F2-344D-BEFE-FD9F28D3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0E98-3ABD-B94E-B764-124AC987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AA18-17CE-C948-A081-6D1FD3E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4327-EA7F-634D-8BE4-EF473BEC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019FF-BB4F-5040-9FB5-8CE2A2C37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56E42-F09F-9447-94A3-1EE07ED5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8A14-F8B6-9F42-986B-90B03D604D68}" type="datetime1">
              <a:rPr lang="en-IN" smtClean="0"/>
              <a:t>04/03/23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1F801-BD03-3D4C-835C-9EE7413E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A76A-E061-E143-B7DE-B72A08BF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6B87-F3F9-5A4E-8E2D-61DDDB26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346BD-D4B2-AA43-A969-0E9A321D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D654D-C0E2-D341-9602-B7908A84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68C7-30E0-6140-9A4F-9E34A500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F56BC-C76E-ED4B-9235-3102594E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11D6C-659F-7449-9B01-F3B623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9512-554F-5145-BA36-1DF3E187D049}" type="datetime1">
              <a:rPr lang="en-IN" smtClean="0"/>
              <a:t>04/03/23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54945-7517-F746-A036-610F0406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0DFE6-884C-574E-9FE9-2BA72BA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8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9FC-17FC-934E-932F-EC05270E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0A322-4EB6-C14A-9290-37FAD7D4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FB8-07B2-C548-857F-D333780C7E4A}" type="datetime1">
              <a:rPr lang="en-IN" smtClean="0"/>
              <a:t>04/03/23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2A4ED-BF46-6743-B39F-1B633C67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C979-DA58-0949-85FF-734624D4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CAE5E-E547-9742-AB43-59DF346F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2FFD-DF78-304C-8F64-81A9CEBE0401}" type="datetime1">
              <a:rPr lang="en-IN" smtClean="0"/>
              <a:t>04/03/23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E2D0F-01B2-384A-ABE4-5A3CBA80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DE444-4E90-6D48-A4C1-3594BBAA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4AE-D4E0-6440-8507-262E5D74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98D8-DDA3-834B-91FD-AD9F4FAD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0C04-32C6-4743-92E1-60276EB0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AAED-6849-2F45-88EC-7DB1BCE6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0162-6FC2-F24E-A065-0A82940B671D}" type="datetime1">
              <a:rPr lang="en-IN" smtClean="0"/>
              <a:t>04/03/23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53FF8-5CB3-A740-ADDD-BC0AD5C4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6B74-B410-1745-B750-4005B93A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0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2DD7-514B-AB4C-B347-C599744F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136B0-BC34-524B-A220-8D75C6369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9BEE2-3324-1B47-BF4C-F30D8FEA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F21EF-223C-E943-9271-C8C41F47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987F-FEC3-F24F-8AA9-E3105D342947}" type="datetime1">
              <a:rPr lang="en-IN" smtClean="0"/>
              <a:t>04/03/23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9D968-B132-6A4E-8462-581D33B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3527D-65A1-314C-BD5D-B907E49C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8A092-17A8-C04E-9537-38D7F77C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14C2E-AC12-F544-B3E0-E28FF215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AD3E-5231-9143-9B9C-96A5038D6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5CE1A-D140-D64D-A986-F7C3D56C99ED}" type="datetime1">
              <a:rPr lang="en-IN" smtClean="0"/>
              <a:t>04/03/23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6089-208B-8C4C-A1F3-D8DBCA9FF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7227-CA8F-CC4F-94A5-DD63EF60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plemarket.com/blog/serving-machine-learning-models-with-fastapi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s/" TargetMode="External"/><Relationship Id="rId2" Type="http://schemas.openxmlformats.org/officeDocument/2006/relationships/hyperlink" Target="https://cloud.google.com/kubernetes-eng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in/product-categories/container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8091-2258-C942-9B1C-B2426732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0" y="4754781"/>
            <a:ext cx="10991462" cy="1511559"/>
          </a:xfrm>
        </p:spPr>
        <p:txBody>
          <a:bodyPr>
            <a:normAutofit/>
          </a:bodyPr>
          <a:lstStyle/>
          <a:p>
            <a:r>
              <a:rPr lang="en-US" sz="4800" b="1" dirty="0"/>
              <a:t>Advanced Machine Learning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E1CAE-A1D9-1B42-8B8E-2847CA52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951" y="6074228"/>
            <a:ext cx="9144000" cy="78377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Session –8 &amp; 9 Model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B7094-3EE6-2842-A95C-E66DEEE3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37" y="666077"/>
            <a:ext cx="7566308" cy="4325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5549B-5B03-E945-9E41-07BB8B9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4E3C-1390-3648-B12D-2E688F1A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17F6-91AC-054A-B067-5FB54D47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Traditional Software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Reusability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Maintainability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Flexibility</a:t>
            </a:r>
          </a:p>
          <a:p>
            <a:pPr>
              <a:lnSpc>
                <a:spcPct val="150000"/>
              </a:lnSpc>
            </a:pPr>
            <a:r>
              <a:rPr lang="en-US" dirty="0"/>
              <a:t>Specific to ML: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Reproducibility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88BD-A5DF-714C-9B2A-8319CFE3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7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30D9-A573-F644-B4E7-5BFDA182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DB08-541A-B24D-A7A3-8F7341CBC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54179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Coordination between stake holders.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Programming language discrepancy.</a:t>
            </a:r>
          </a:p>
          <a:p>
            <a:pPr>
              <a:lnSpc>
                <a:spcPct val="100000"/>
              </a:lnSpc>
            </a:pPr>
            <a:r>
              <a:rPr lang="en-US" dirty="0"/>
              <a:t>Model drift: because of changing behavior of new data;  changing interpretation of new data.</a:t>
            </a:r>
          </a:p>
          <a:p>
            <a:pPr>
              <a:lnSpc>
                <a:spcPct val="100000"/>
              </a:lnSpc>
            </a:pPr>
            <a:r>
              <a:rPr lang="en-US" dirty="0"/>
              <a:t>On-premises vs cloud based deployment.</a:t>
            </a:r>
          </a:p>
          <a:p>
            <a:pPr>
              <a:lnSpc>
                <a:spcPct val="100000"/>
              </a:lnSpc>
            </a:pPr>
            <a:r>
              <a:rPr lang="en-US" dirty="0"/>
              <a:t>Clear ownership.</a:t>
            </a:r>
          </a:p>
          <a:p>
            <a:pPr>
              <a:lnSpc>
                <a:spcPct val="100000"/>
              </a:lnSpc>
            </a:pPr>
            <a:r>
              <a:rPr lang="en-US" dirty="0"/>
              <a:t>Model performance monitoring-When to retrain, what data to be used, benchmark.</a:t>
            </a:r>
          </a:p>
          <a:p>
            <a:pPr>
              <a:lnSpc>
                <a:spcPct val="100000"/>
              </a:lnSpc>
            </a:pPr>
            <a:r>
              <a:rPr lang="en-US" dirty="0"/>
              <a:t>Release/ version management.</a:t>
            </a:r>
          </a:p>
          <a:p>
            <a:pPr>
              <a:lnSpc>
                <a:spcPct val="100000"/>
              </a:lnSpc>
            </a:pPr>
            <a:r>
              <a:rPr lang="en-US" dirty="0"/>
              <a:t>Security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E16A4-2004-F74D-BFB7-61876ACD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39A0-5A35-F54D-8EC0-C583DB34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Production Environments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82043E-AC8D-CD4B-B410-A95865895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441" y="1825625"/>
            <a:ext cx="986711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E6594-1168-1647-9785-B99AD8B4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9F7D7-6DC6-F24D-9358-4C9343FC2EB1}"/>
              </a:ext>
            </a:extLst>
          </p:cNvPr>
          <p:cNvSpPr txBox="1"/>
          <p:nvPr/>
        </p:nvSpPr>
        <p:spPr>
          <a:xfrm>
            <a:off x="838200" y="5898776"/>
            <a:ext cx="43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Environment: SW/HW/OS</a:t>
            </a:r>
          </a:p>
        </p:txBody>
      </p:sp>
    </p:spTree>
    <p:extLst>
      <p:ext uri="{BB962C8B-B14F-4D97-AF65-F5344CB8AC3E}">
        <p14:creationId xmlns:p14="http://schemas.microsoft.com/office/powerpoint/2010/main" val="390040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DD4C-9F11-8C4E-8DF9-5D98D51B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err="1"/>
              <a:t>Env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FB7BDE-6CE9-6B48-AE19-C1ED1A0B3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209" y="2131219"/>
            <a:ext cx="4203700" cy="3784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4B15-F88D-5940-9287-4D137676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9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DD4C-9F11-8C4E-8DF9-5D98D51B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err="1"/>
              <a:t>Env</a:t>
            </a:r>
            <a:r>
              <a:rPr lang="en-US" dirty="0"/>
              <a:t>  Production </a:t>
            </a:r>
            <a:r>
              <a:rPr lang="en-US" dirty="0" err="1"/>
              <a:t>env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FB7BDE-6CE9-6B48-AE19-C1ED1A0B3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209" y="2131219"/>
            <a:ext cx="4203700" cy="3784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4B15-F88D-5940-9287-4D137676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DD304-614C-DC43-9085-76C5EC1A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35" y="2131219"/>
            <a:ext cx="3342205" cy="3545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6C5B9-094A-C94C-A047-DD066308E850}"/>
              </a:ext>
            </a:extLst>
          </p:cNvPr>
          <p:cNvSpPr txBox="1"/>
          <p:nvPr/>
        </p:nvSpPr>
        <p:spPr>
          <a:xfrm>
            <a:off x="6680335" y="5914413"/>
            <a:ext cx="360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time, for business, Live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2F9ED-10D0-C84D-8103-1EC66FB85496}"/>
              </a:ext>
            </a:extLst>
          </p:cNvPr>
          <p:cNvSpPr txBox="1"/>
          <p:nvPr/>
        </p:nvSpPr>
        <p:spPr>
          <a:xfrm>
            <a:off x="677209" y="5798145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Collection, Processing and Development of ML models.</a:t>
            </a:r>
          </a:p>
        </p:txBody>
      </p:sp>
    </p:spTree>
    <p:extLst>
      <p:ext uri="{BB962C8B-B14F-4D97-AF65-F5344CB8AC3E}">
        <p14:creationId xmlns:p14="http://schemas.microsoft.com/office/powerpoint/2010/main" val="244254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A96-13A4-2349-9F69-F5BF4F79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of ML Pipelines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D3DB89-0600-804C-AFDD-6C41FD4E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00" y="2020094"/>
            <a:ext cx="10388600" cy="3962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2370D-DD3F-AF4F-ADA9-C5CE3C33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37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D93B-E4E5-B94C-97E3-7B7A5871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Reproducible ML pipelines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297987-7874-5A4F-A2CC-A8A7A156E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2356644"/>
            <a:ext cx="9867900" cy="3289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10AE6-B597-544F-B8CD-1588CDDB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7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7CA1-8CDA-B343-BA6E-868F8F4C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reproducibility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AC57-D3DB-C941-B1B7-F27A9E7BA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costs</a:t>
            </a:r>
          </a:p>
          <a:p>
            <a:r>
              <a:rPr lang="en-US" dirty="0"/>
              <a:t>Lost time</a:t>
            </a:r>
          </a:p>
          <a:p>
            <a:r>
              <a:rPr lang="en-US" dirty="0"/>
              <a:t>Lost reputation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EA20-C8BD-F642-BE6C-0909F3F6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1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034E-4333-E04E-B662-B9E22952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B5D8CA-A5A3-D64B-8BA8-490512E8A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7562"/>
            <a:ext cx="10515600" cy="37274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9D392-AEF5-6344-9954-3A57FA2B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8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B2FA-E9CE-804F-A7F1-336FED95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during data gathering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AF4AB0-36AE-FA4C-A069-9E8577B9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6080"/>
            <a:ext cx="10515600" cy="36704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3E778-8B5F-F44B-B595-D08FF308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0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4072-F038-8346-96FB-411B0CCF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3FA93-4375-134B-9B17-667E5BFA7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623" y="365125"/>
            <a:ext cx="10368177" cy="6464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B542-642A-1A4C-ABE9-FA0BB57D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5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E2FF-59B4-E04F-AC5F-92CA69B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during feature engineering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DFA5EA-0DA2-0A41-9D2A-F86A0DCDC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150" y="1912144"/>
            <a:ext cx="9537700" cy="4178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5FB7C-558E-284C-A087-BF4B7D9A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78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FC65-6B85-D84D-BDFD-22D3B240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during model training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444474-E3D1-3747-9838-1FC4DE6A9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758"/>
            <a:ext cx="10515600" cy="41350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328E8-955A-7248-92A9-1D793B24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5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E1B2-4C48-B64B-8D7F-CC898D22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during deployment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0B20E-2E21-3947-A160-951F942E8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962"/>
            <a:ext cx="10515600" cy="40426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43D1-B799-8F4C-88E2-7FFE1760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6A22-E6E5-EF4E-9280-01E152E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Reproducible Pipeline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B7515-B7AF-F841-B592-028738C8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code: Lot of time, different versions across team</a:t>
            </a:r>
          </a:p>
          <a:p>
            <a:endParaRPr lang="en-US" dirty="0"/>
          </a:p>
          <a:p>
            <a:r>
              <a:rPr lang="en-US" dirty="0"/>
              <a:t>Repetitive: Different copies/versions of same; difficulty in keeping track.</a:t>
            </a:r>
          </a:p>
          <a:p>
            <a:endParaRPr lang="en-US" dirty="0"/>
          </a:p>
          <a:p>
            <a:r>
              <a:rPr lang="en-US" dirty="0"/>
              <a:t>Learn and store parameters: Multiple parameters, </a:t>
            </a:r>
          </a:p>
          <a:p>
            <a:endParaRPr lang="en-US" dirty="0"/>
          </a:p>
          <a:p>
            <a:r>
              <a:rPr lang="en-US" dirty="0"/>
              <a:t>Reproducibility in deployment: Rewrite code, tests,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6D483-5BB8-A643-8730-5AE1800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4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D894-15AF-E642-A01D-A1D0B2B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/>
              <a:t>source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A0D60-2445-E540-AC1D-11412E8C9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Flask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Streamlit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FastAPI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28ED6-E23F-DB48-94EA-1C2B508E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F57F-4D25-AC47-950D-0CE7F752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D9667-B4BF-AF41-9B8D-3B61A4284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Pickle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joblib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EC965-0D3D-7A4F-9AC8-013E75E8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C443-0FA3-D446-9956-66412662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EFFE-6A90-0542-8AC1-7084D8C2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u="sng" dirty="0">
                <a:hlinkClick r:id="rId2"/>
              </a:rPr>
              <a:t>https://www.amplemarket.com/blog/serving-machine-learning-models-with-fastapi</a:t>
            </a:r>
            <a:endParaRPr lang="en-IN" u="sn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6A6B-E352-D54B-8EE4-2E9F61C7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87B6-C68C-AD4B-94AA-9A8323E4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20"/>
            <a:ext cx="10515600" cy="1325563"/>
          </a:xfrm>
        </p:spPr>
        <p:txBody>
          <a:bodyPr/>
          <a:lstStyle/>
          <a:p>
            <a:r>
              <a:rPr lang="en-US" dirty="0"/>
              <a:t>Issue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3C575-DDC8-5F42-9E0B-361DE755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80" y="730502"/>
            <a:ext cx="7037691" cy="6002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BD7E2-F8EA-3941-8769-1A5C0944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4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9000-A8F7-2D46-B55E-96BAE658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6A0A-62EA-B943-854C-CCAE8F56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ML code with the developer.</a:t>
            </a:r>
          </a:p>
          <a:p>
            <a:pPr>
              <a:lnSpc>
                <a:spcPct val="150000"/>
              </a:lnSpc>
            </a:pPr>
            <a:r>
              <a:rPr lang="en-US" dirty="0"/>
              <a:t>Send to somebody for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It might fail, due to- dependency issue, OS issues, platform issues.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A566-3CF7-3F47-A8D3-80EF2256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15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64BE-DB84-9A46-9883-2927B63C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4A3F7D-D6D8-8A45-B19E-89B56D517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747" y="1825625"/>
            <a:ext cx="822450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0BDE3-55BF-814F-B6BD-3C2DF7ED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6FBF-BE78-3046-98F2-0EA9FD09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 cycle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C2D4B-A149-DD48-B9D0-D784FB41E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498"/>
            <a:ext cx="10515600" cy="40655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E6D5B-B3C6-544F-AD38-371F0C90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78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64BE-DB84-9A46-9883-2927B63C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4A3F7D-D6D8-8A45-B19E-89B56D517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9480"/>
            <a:ext cx="2911043" cy="15401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0BDE3-55BF-814F-B6BD-3C2DF7ED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9C98D-5F96-B74B-AC9F-1A2CF1AA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081" y="1619854"/>
            <a:ext cx="6945819" cy="3819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D37A3-EB4B-1A40-8FD9-5784315BB3B6}"/>
              </a:ext>
            </a:extLst>
          </p:cNvPr>
          <p:cNvSpPr txBox="1"/>
          <p:nvPr/>
        </p:nvSpPr>
        <p:spPr>
          <a:xfrm>
            <a:off x="1258961" y="5758774"/>
            <a:ext cx="6348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PaaS: 2013</a:t>
            </a:r>
          </a:p>
        </p:txBody>
      </p:sp>
    </p:spTree>
    <p:extLst>
      <p:ext uri="{BB962C8B-B14F-4D97-AF65-F5344CB8AC3E}">
        <p14:creationId xmlns:p14="http://schemas.microsoft.com/office/powerpoint/2010/main" val="361033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24D1-30FF-1F41-A36A-3021AE39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CF2AF-F7DE-0C43-A369-0D067086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computer program that performs OS level virtualization / containerization.</a:t>
            </a:r>
          </a:p>
          <a:p>
            <a:pPr>
              <a:lnSpc>
                <a:spcPct val="150000"/>
              </a:lnSpc>
            </a:pPr>
            <a:r>
              <a:rPr lang="en-US" dirty="0"/>
              <a:t>It packages the application and all its dependencies together in the form of a docker container. </a:t>
            </a:r>
          </a:p>
          <a:p>
            <a:pPr>
              <a:lnSpc>
                <a:spcPct val="150000"/>
              </a:lnSpc>
            </a:pPr>
            <a:r>
              <a:rPr lang="en-US" dirty="0"/>
              <a:t>We can replicate the application irrespective of the host.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0ADDC-9A44-0643-B3F3-33FCB5FE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7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7804-78C6-164A-AF01-364F0387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8C714A-8860-0948-B125-A7B6CFEEF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614" y="1690688"/>
            <a:ext cx="4509986" cy="51349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C3EBF-96EF-0E4B-84B9-06E4A816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96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C398-56C5-3548-9198-06152F5D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ecosystem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008049-121A-3A40-8118-9859B9B7F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395" y="1503454"/>
            <a:ext cx="7147210" cy="48528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8D51-86BC-F84E-A598-322C638D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C398-56C5-3548-9198-06152F5D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ecosystem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008049-121A-3A40-8118-9859B9B7F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0579"/>
            <a:ext cx="3917551" cy="26599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8D51-86BC-F84E-A598-322C638D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1B935-74C2-C64B-BD7A-4D30D544BBBF}"/>
              </a:ext>
            </a:extLst>
          </p:cNvPr>
          <p:cNvSpPr txBox="1"/>
          <p:nvPr/>
        </p:nvSpPr>
        <p:spPr>
          <a:xfrm>
            <a:off x="5439382" y="1181497"/>
            <a:ext cx="63424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Docker image: We need a docker file to build a docker image.</a:t>
            </a:r>
          </a:p>
          <a:p>
            <a:endParaRPr lang="en-US" sz="2800" dirty="0"/>
          </a:p>
          <a:p>
            <a:r>
              <a:rPr lang="en-US" sz="2800" dirty="0"/>
              <a:t>Docker file is a simple text file.</a:t>
            </a:r>
          </a:p>
          <a:p>
            <a:endParaRPr lang="en-US" sz="2800" dirty="0"/>
          </a:p>
          <a:p>
            <a:r>
              <a:rPr lang="en-US" sz="2800" dirty="0"/>
              <a:t>Docker hub: Repository of all docker images.</a:t>
            </a:r>
          </a:p>
          <a:p>
            <a:endParaRPr lang="en-US" sz="2800" dirty="0"/>
          </a:p>
          <a:p>
            <a:r>
              <a:rPr lang="en-US" sz="2800" dirty="0"/>
              <a:t>Docker Client: The gateway to interact with docker on any system.</a:t>
            </a:r>
          </a:p>
          <a:p>
            <a:endParaRPr lang="en-US" sz="2800" dirty="0"/>
          </a:p>
          <a:p>
            <a:r>
              <a:rPr lang="en-US" sz="2800" dirty="0"/>
              <a:t>Docker server is the one which executes the commands.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3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540C-4020-D347-A418-FCB9DDF1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86CA-1A2D-D547-B38C-7FA18AB7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Train the ML model. </a:t>
            </a:r>
          </a:p>
          <a:p>
            <a:pPr>
              <a:lnSpc>
                <a:spcPct val="150000"/>
              </a:lnSpc>
            </a:pPr>
            <a:r>
              <a:rPr lang="en-IN" dirty="0"/>
              <a:t>Save and export the ML model. </a:t>
            </a:r>
          </a:p>
          <a:p>
            <a:pPr>
              <a:lnSpc>
                <a:spcPct val="150000"/>
              </a:lnSpc>
            </a:pPr>
            <a:r>
              <a:rPr lang="en-IN" dirty="0"/>
              <a:t>Create a Flask/Fast API app. </a:t>
            </a:r>
          </a:p>
          <a:p>
            <a:pPr>
              <a:lnSpc>
                <a:spcPct val="150000"/>
              </a:lnSpc>
            </a:pPr>
            <a:r>
              <a:rPr lang="en-IN" dirty="0"/>
              <a:t>Build a custom Docker image for the app. </a:t>
            </a:r>
          </a:p>
          <a:p>
            <a:pPr>
              <a:lnSpc>
                <a:spcPct val="150000"/>
              </a:lnSpc>
            </a:pPr>
            <a:r>
              <a:rPr lang="en-IN" dirty="0"/>
              <a:t>Run the app using a Docker container. </a:t>
            </a:r>
          </a:p>
          <a:p>
            <a:pPr>
              <a:lnSpc>
                <a:spcPct val="150000"/>
              </a:lnSpc>
            </a:pPr>
            <a:r>
              <a:rPr lang="en-IN" dirty="0"/>
              <a:t>Stop the container.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7A232-4E93-B647-A412-74456EB7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84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2CD2-B3FB-AC41-89F7-A0CDE7B9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091E-AD0A-3A49-A2CF-82B20804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orchestration platform.</a:t>
            </a:r>
          </a:p>
          <a:p>
            <a:endParaRPr lang="en-US" dirty="0"/>
          </a:p>
          <a:p>
            <a:r>
              <a:rPr lang="en-US" dirty="0"/>
              <a:t>It is used for deploying and managing large containers.</a:t>
            </a:r>
          </a:p>
          <a:p>
            <a:endParaRPr lang="en-US" dirty="0"/>
          </a:p>
          <a:p>
            <a:r>
              <a:rPr lang="en-US" dirty="0"/>
              <a:t>It can run large  number of containers.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cloud platforms offer Kubernetes.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B18BD-3BF2-6E4C-9BD3-0650CDB2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22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8A5A-5E94-BB4E-B4E3-DE5F99AF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 offering </a:t>
            </a:r>
            <a:r>
              <a:rPr lang="en-US" dirty="0" err="1"/>
              <a:t>kubenetes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DBFB-1DB0-4741-ABD4-9C1B7BD8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https://cloud.google.com/kubernetes-engine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https://aws.amazon.com/ecs/</a:t>
            </a:r>
            <a:r>
              <a:rPr lang="en-US" dirty="0"/>
              <a:t> - </a:t>
            </a:r>
            <a:r>
              <a:rPr lang="en-US" dirty="0" err="1"/>
              <a:t>Amazone</a:t>
            </a:r>
            <a:r>
              <a:rPr lang="en-US" dirty="0"/>
              <a:t> Elastic Contain Service</a:t>
            </a:r>
          </a:p>
          <a:p>
            <a:r>
              <a:rPr lang="en-US" dirty="0">
                <a:hlinkClick r:id="rId4"/>
              </a:rPr>
              <a:t>https://azure.microsoft.com/en-in/product-categories/containers/</a:t>
            </a:r>
            <a:r>
              <a:rPr lang="en-US" dirty="0"/>
              <a:t> - MS Azure container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F2A08-59DD-0445-9773-4EBFD0F1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7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872A-3A01-BA45-9EEB-D9604870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platform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FB1D5-962C-8E4D-A118-602A6DCB5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74" y="1847850"/>
            <a:ext cx="750033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70589-0709-3348-B36A-8F6A253E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97C6E-6C5E-7745-A97A-289795687B57}"/>
              </a:ext>
            </a:extLst>
          </p:cNvPr>
          <p:cNvSpPr txBox="1"/>
          <p:nvPr/>
        </p:nvSpPr>
        <p:spPr>
          <a:xfrm>
            <a:off x="9766571" y="2412460"/>
            <a:ext cx="214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Master</a:t>
            </a:r>
          </a:p>
          <a:p>
            <a:endParaRPr lang="en-US" sz="2800" dirty="0"/>
          </a:p>
          <a:p>
            <a:r>
              <a:rPr lang="en-US" sz="2800" dirty="0"/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63624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872A-3A01-BA45-9EEB-D9604870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platform - Master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FB1D5-962C-8E4D-A118-602A6DCB5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2460"/>
            <a:ext cx="3857203" cy="2237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70589-0709-3348-B36A-8F6A253E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97C6E-6C5E-7745-A97A-289795687B57}"/>
              </a:ext>
            </a:extLst>
          </p:cNvPr>
          <p:cNvSpPr txBox="1"/>
          <p:nvPr/>
        </p:nvSpPr>
        <p:spPr>
          <a:xfrm>
            <a:off x="4883285" y="2412460"/>
            <a:ext cx="7081736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API Server, allows to interact with different objects,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Scheduler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Control Manager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Etcd</a:t>
            </a:r>
            <a:r>
              <a:rPr lang="en-US" sz="2800" dirty="0"/>
              <a:t>, captures current state of a cluster </a:t>
            </a:r>
          </a:p>
        </p:txBody>
      </p:sp>
    </p:spTree>
    <p:extLst>
      <p:ext uri="{BB962C8B-B14F-4D97-AF65-F5344CB8AC3E}">
        <p14:creationId xmlns:p14="http://schemas.microsoft.com/office/powerpoint/2010/main" val="1330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CBB0-5EC1-854E-8C3A-DA235406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ML Life cycle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F555C-2C1C-B149-9B8F-3464175C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682" y="1402167"/>
            <a:ext cx="6106030" cy="49541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F9443-78AE-1449-8CD5-E636EC3D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10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872A-3A01-BA45-9EEB-D9604870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platform - Worker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FB1D5-962C-8E4D-A118-602A6DCB5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2460"/>
            <a:ext cx="3857203" cy="2237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70589-0709-3348-B36A-8F6A253E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97C6E-6C5E-7745-A97A-289795687B57}"/>
              </a:ext>
            </a:extLst>
          </p:cNvPr>
          <p:cNvSpPr txBox="1"/>
          <p:nvPr/>
        </p:nvSpPr>
        <p:spPr>
          <a:xfrm>
            <a:off x="6473757" y="2412459"/>
            <a:ext cx="545235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Kubelet</a:t>
            </a:r>
            <a:r>
              <a:rPr lang="en-US" sz="2800" dirty="0"/>
              <a:t>, primary node agent that runs on each worker node.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Kube</a:t>
            </a:r>
            <a:r>
              <a:rPr lang="en-US" sz="2800" dirty="0"/>
              <a:t>-proxy, maintains the distributed networking configuration.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8265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5801-6B81-3843-98F4-780C7F9E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6A2F-679F-C54F-BA1B-B5591B0CF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b="1" dirty="0"/>
              <a:t>Docker: </a:t>
            </a:r>
            <a:r>
              <a:rPr lang="en-IN" dirty="0"/>
              <a:t>Used to isolate application into containers. It is used to pack and ship your application.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Kubernetes: </a:t>
            </a:r>
            <a:r>
              <a:rPr lang="en-IN" dirty="0"/>
              <a:t>A container scheduler. It is used to deploy and scale your application.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ACAD2-C720-F945-8735-1F8FEB9D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61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CBB0-5EC1-854E-8C3A-DA235406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ML Life cycle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F555C-2C1C-B149-9B8F-3464175C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682" y="1402167"/>
            <a:ext cx="6106030" cy="49541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F9443-78AE-1449-8CD5-E636EC3D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4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BDB3-50C8-4E47-B184-1E968662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9CAA-DDEC-8F44-B06D-095453F6B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68722-19B5-3B4E-9922-CD446E87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8E59-8495-6446-AFA8-9840437C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DD2A-89FB-C144-95AF-E2A69B39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What?</a:t>
            </a:r>
          </a:p>
          <a:p>
            <a:pPr>
              <a:lnSpc>
                <a:spcPct val="150000"/>
              </a:lnSpc>
            </a:pPr>
            <a:r>
              <a:rPr lang="en-US" dirty="0"/>
              <a:t>   Making ML model available for production environment.</a:t>
            </a:r>
          </a:p>
          <a:p>
            <a:pPr>
              <a:lnSpc>
                <a:spcPct val="150000"/>
              </a:lnSpc>
            </a:pPr>
            <a:r>
              <a:rPr lang="en-US" dirty="0"/>
              <a:t>   Integrating ML model to an existing business applications.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   Last stage in ML cycle from a data science perspective, but the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 starting point from a model management perspective.</a:t>
            </a:r>
          </a:p>
          <a:p>
            <a:pPr>
              <a:lnSpc>
                <a:spcPct val="150000"/>
              </a:lnSpc>
            </a:pPr>
            <a:r>
              <a:rPr lang="en-US" dirty="0"/>
              <a:t>     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6C81-F89C-424C-A2A9-2E811E3C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8B46-F1D2-2643-B465-98D817B2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760205-086A-7A49-A579-BFAB68533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756" y="1935303"/>
            <a:ext cx="5539068" cy="39089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E0A9D-4091-144F-922E-4CCFDCB4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4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048D-696C-5D4C-9B50-3D19A9A0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77A4-0A8F-DE45-9678-7799FD66B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Trained, but not participating !.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447F-DA35-B240-8258-6042A54E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0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E224-1481-EA43-B927-71ADD848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Assumed role of ML in application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8A3992-1DA7-324D-8A0A-B63F59B1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0" y="1135856"/>
            <a:ext cx="7874000" cy="2705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399F-9B4B-D849-8869-FEA3C88A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4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E224-1481-EA43-B927-71ADD848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65732" cy="1325563"/>
          </a:xfrm>
        </p:spPr>
        <p:txBody>
          <a:bodyPr/>
          <a:lstStyle/>
          <a:p>
            <a:r>
              <a:rPr lang="en-US" dirty="0"/>
              <a:t>Assumed role of ML vs actual role in application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8A3992-1DA7-324D-8A0A-B63F59B1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0" y="1135856"/>
            <a:ext cx="7874000" cy="2705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399F-9B4B-D849-8869-FEA3C88A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59039-A2AD-0A47-8ABA-CC5A6385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859212"/>
            <a:ext cx="7886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690</Words>
  <Application>Microsoft Macintosh PowerPoint</Application>
  <PresentationFormat>Widescreen</PresentationFormat>
  <Paragraphs>170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Advanced Machine Learning Techniques</vt:lpstr>
      <vt:lpstr>PowerPoint Presentation</vt:lpstr>
      <vt:lpstr>ML Life cycle</vt:lpstr>
      <vt:lpstr>Complete ML Life cycle</vt:lpstr>
      <vt:lpstr>ML Model Deployment</vt:lpstr>
      <vt:lpstr>PowerPoint Presentation</vt:lpstr>
      <vt:lpstr>Why do we need deployment?</vt:lpstr>
      <vt:lpstr>Assumed role of ML in application</vt:lpstr>
      <vt:lpstr>Assumed role of ML vs actual role in application</vt:lpstr>
      <vt:lpstr>Deployment Challenges</vt:lpstr>
      <vt:lpstr>Challenges</vt:lpstr>
      <vt:lpstr>Research and Production Environments</vt:lpstr>
      <vt:lpstr>Research Env</vt:lpstr>
      <vt:lpstr>Research Env  Production env</vt:lpstr>
      <vt:lpstr>Deployment of ML Pipelines</vt:lpstr>
      <vt:lpstr>Reproducible ML pipelines</vt:lpstr>
      <vt:lpstr>Why reproducibility important</vt:lpstr>
      <vt:lpstr>PowerPoint Presentation</vt:lpstr>
      <vt:lpstr>Reproducibility during data gathering</vt:lpstr>
      <vt:lpstr>Reproducibility during feature engineering</vt:lpstr>
      <vt:lpstr>Reproducibility during model training</vt:lpstr>
      <vt:lpstr>Reproducibility during deployment</vt:lpstr>
      <vt:lpstr>Reproducible Pipeline challenges:</vt:lpstr>
      <vt:lpstr>Open source tools</vt:lpstr>
      <vt:lpstr>Saving ML models</vt:lpstr>
      <vt:lpstr>implementation</vt:lpstr>
      <vt:lpstr>Issue 1</vt:lpstr>
      <vt:lpstr>Issue 2</vt:lpstr>
      <vt:lpstr>Docker</vt:lpstr>
      <vt:lpstr>Docker</vt:lpstr>
      <vt:lpstr>Docker</vt:lpstr>
      <vt:lpstr>Docker</vt:lpstr>
      <vt:lpstr>Docker ecosystem</vt:lpstr>
      <vt:lpstr>Docker ecosystem</vt:lpstr>
      <vt:lpstr>Docker process</vt:lpstr>
      <vt:lpstr>Kubernetes</vt:lpstr>
      <vt:lpstr>Platforms offering kubenetes</vt:lpstr>
      <vt:lpstr>Kubernetes platform</vt:lpstr>
      <vt:lpstr>Kubernetes platform - Master</vt:lpstr>
      <vt:lpstr>Kubernetes platform - Worker</vt:lpstr>
      <vt:lpstr>Docker vs Kubernetes</vt:lpstr>
      <vt:lpstr>Complete ML Life cycle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Techniques</dc:title>
  <dc:creator>Microsoft Office User</dc:creator>
  <cp:lastModifiedBy>Microsoft Office User</cp:lastModifiedBy>
  <cp:revision>86</cp:revision>
  <dcterms:created xsi:type="dcterms:W3CDTF">2022-01-06T08:30:30Z</dcterms:created>
  <dcterms:modified xsi:type="dcterms:W3CDTF">2023-03-04T08:35:05Z</dcterms:modified>
</cp:coreProperties>
</file>